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217" autoAdjust="0"/>
  </p:normalViewPr>
  <p:slideViewPr>
    <p:cSldViewPr snapToGrid="0">
      <p:cViewPr>
        <p:scale>
          <a:sx n="50" d="100"/>
          <a:sy n="50" d="100"/>
        </p:scale>
        <p:origin x="-1242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4905E-1A18-450B-A0EF-A91DF57D4686}" type="datetimeFigureOut">
              <a:rPr lang="es-VE" smtClean="0"/>
              <a:t>12/11/2023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ACD57-7C8A-4911-8CEE-E343416F6B5D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2035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ACD57-7C8A-4911-8CEE-E343416F6B5D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7333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ACD57-7C8A-4911-8CEE-E343416F6B5D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5930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ACD57-7C8A-4911-8CEE-E343416F6B5D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0446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ACD57-7C8A-4911-8CEE-E343416F6B5D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1333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ACD57-7C8A-4911-8CEE-E343416F6B5D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409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29412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51720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5496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04971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3071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58597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41167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5449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11600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05288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84744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43968-5DFC-47B8-BFB3-AD66EBFF89D4}" type="datetimeFigureOut">
              <a:rPr lang="es-VE" smtClean="0"/>
              <a:t>12/11/2023</a:t>
            </a:fld>
            <a:endParaRPr lang="es-VE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7FA9D-D816-449A-9BBB-23B3C8BCE0E4}" type="slidenum">
              <a:rPr lang="es-VE" smtClean="0"/>
              <a:t>‹Nº›</a:t>
            </a:fld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47724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33210/ca.v10i2.361" TargetMode="External"/><Relationship Id="rId5" Type="http://schemas.openxmlformats.org/officeDocument/2006/relationships/hyperlink" Target="http://dx.doi.org/10.33210/ca.v9i2.311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562890" y="3853339"/>
            <a:ext cx="55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Venezuela</a:t>
            </a:r>
            <a:endParaRPr lang="es-VE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09510" y="5513309"/>
            <a:ext cx="417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Lcda. </a:t>
            </a:r>
            <a:r>
              <a:rPr lang="es-VE" b="1" dirty="0" err="1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Yurianni</a:t>
            </a:r>
            <a:r>
              <a:rPr lang="es-VE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Ester Arias Miranda</a:t>
            </a:r>
            <a:endParaRPr lang="es-VE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309255" y="5882641"/>
            <a:ext cx="55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Caracas, Noviembre 2023</a:t>
            </a:r>
            <a:endParaRPr lang="es-VE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326930" y="3022342"/>
            <a:ext cx="9538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LABORATORIO DE  AISLAMIENTO VIRAL </a:t>
            </a:r>
          </a:p>
          <a:p>
            <a:pPr algn="ctr"/>
            <a:r>
              <a:rPr lang="es-VE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INSTITUTO NACIONAL DE HIGIENE “RAFAEL RANGEL”</a:t>
            </a:r>
            <a:endParaRPr lang="es-VE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grpSp>
        <p:nvGrpSpPr>
          <p:cNvPr id="6" name="5 Grupo"/>
          <p:cNvGrpSpPr/>
          <p:nvPr/>
        </p:nvGrpSpPr>
        <p:grpSpPr>
          <a:xfrm>
            <a:off x="5108028" y="981980"/>
            <a:ext cx="6339296" cy="2236056"/>
            <a:chOff x="5108028" y="981980"/>
            <a:chExt cx="6339296" cy="2236056"/>
          </a:xfrm>
        </p:grpSpPr>
        <p:sp>
          <p:nvSpPr>
            <p:cNvPr id="2" name="1 Rectángulo"/>
            <p:cNvSpPr/>
            <p:nvPr/>
          </p:nvSpPr>
          <p:spPr>
            <a:xfrm>
              <a:off x="5108028" y="1463710"/>
              <a:ext cx="633929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Universidad Central de Venezuela </a:t>
              </a:r>
            </a:p>
            <a:p>
              <a:pPr algn="just"/>
              <a:endParaRPr lang="es-ES" dirty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es-ES" dirty="0" smtClean="0">
                  <a:latin typeface="Arial" pitchFamily="34" charset="0"/>
                  <a:cs typeface="Arial" pitchFamily="34" charset="0"/>
                </a:rPr>
                <a:t>Facultad de Ciencias </a:t>
              </a:r>
            </a:p>
            <a:p>
              <a:pPr algn="just"/>
              <a:endParaRPr lang="es-ES" b="1" dirty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Título: </a:t>
              </a:r>
              <a:r>
                <a:rPr lang="es-ES" dirty="0" smtClean="0">
                  <a:latin typeface="Arial" pitchFamily="34" charset="0"/>
                  <a:cs typeface="Arial" pitchFamily="34" charset="0"/>
                </a:rPr>
                <a:t>Licenciatura </a:t>
              </a:r>
              <a:r>
                <a:rPr lang="es-ES" dirty="0">
                  <a:latin typeface="Arial" pitchFamily="34" charset="0"/>
                  <a:cs typeface="Arial" pitchFamily="34" charset="0"/>
                </a:rPr>
                <a:t>en </a:t>
              </a:r>
              <a:r>
                <a:rPr lang="es-ES" dirty="0" smtClean="0">
                  <a:latin typeface="Arial" pitchFamily="34" charset="0"/>
                  <a:cs typeface="Arial" pitchFamily="34" charset="0"/>
                </a:rPr>
                <a:t>Biología / Mención </a:t>
              </a:r>
              <a:r>
                <a:rPr lang="es-ES" dirty="0">
                  <a:latin typeface="Arial" pitchFamily="34" charset="0"/>
                  <a:cs typeface="Arial" pitchFamily="34" charset="0"/>
                </a:rPr>
                <a:t>Biología </a:t>
              </a:r>
              <a:r>
                <a:rPr lang="es-ES" dirty="0" smtClean="0">
                  <a:latin typeface="Arial" pitchFamily="34" charset="0"/>
                  <a:cs typeface="Arial" pitchFamily="34" charset="0"/>
                </a:rPr>
                <a:t>Celular.</a:t>
              </a:r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algn="just"/>
              <a:endParaRPr lang="es-E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2 CuadroTexto"/>
            <p:cNvSpPr txBox="1"/>
            <p:nvPr/>
          </p:nvSpPr>
          <p:spPr>
            <a:xfrm>
              <a:off x="5265683" y="981980"/>
              <a:ext cx="3554569" cy="36933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Formación Académica</a:t>
              </a:r>
              <a:endParaRPr lang="es-E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5108028" y="3429000"/>
            <a:ext cx="5514234" cy="2509069"/>
            <a:chOff x="5108028" y="3429000"/>
            <a:chExt cx="5514234" cy="2509069"/>
          </a:xfrm>
        </p:grpSpPr>
        <p:sp>
          <p:nvSpPr>
            <p:cNvPr id="7" name="6 Rectángulo"/>
            <p:cNvSpPr/>
            <p:nvPr/>
          </p:nvSpPr>
          <p:spPr>
            <a:xfrm>
              <a:off x="5108028" y="3906744"/>
              <a:ext cx="551423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Instituto Nacional de Higiene «Rafael Rangel»</a:t>
              </a:r>
              <a:endParaRPr lang="es-ES" b="1" dirty="0">
                <a:latin typeface="Arial" pitchFamily="34" charset="0"/>
                <a:cs typeface="Arial" pitchFamily="34" charset="0"/>
              </a:endParaRPr>
            </a:p>
            <a:p>
              <a:pPr algn="just"/>
              <a:endParaRPr lang="es-ES" dirty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es-ES" dirty="0" smtClean="0">
                  <a:latin typeface="Arial" pitchFamily="34" charset="0"/>
                  <a:cs typeface="Arial" pitchFamily="34" charset="0"/>
                </a:rPr>
                <a:t>Laboratorio </a:t>
              </a:r>
              <a:r>
                <a:rPr lang="es-ES" dirty="0">
                  <a:latin typeface="Arial" pitchFamily="34" charset="0"/>
                  <a:cs typeface="Arial" pitchFamily="34" charset="0"/>
                </a:rPr>
                <a:t>de Aislamiento </a:t>
              </a:r>
              <a:r>
                <a:rPr lang="es-ES" dirty="0" smtClean="0">
                  <a:latin typeface="Arial" pitchFamily="34" charset="0"/>
                  <a:cs typeface="Arial" pitchFamily="34" charset="0"/>
                </a:rPr>
                <a:t>Viral </a:t>
              </a:r>
            </a:p>
            <a:p>
              <a:pPr algn="just"/>
              <a:endParaRPr lang="es-ES" dirty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Cargo</a:t>
              </a:r>
              <a:r>
                <a:rPr lang="es-ES" b="1" dirty="0">
                  <a:latin typeface="Arial" pitchFamily="34" charset="0"/>
                  <a:cs typeface="Arial" pitchFamily="34" charset="0"/>
                </a:rPr>
                <a:t>: </a:t>
              </a:r>
              <a:r>
                <a:rPr lang="es-ES" dirty="0">
                  <a:latin typeface="Arial" pitchFamily="34" charset="0"/>
                  <a:cs typeface="Arial" pitchFamily="34" charset="0"/>
                </a:rPr>
                <a:t>Profesional de Microbiología II</a:t>
              </a:r>
              <a:r>
                <a:rPr lang="es-ES" dirty="0" smtClean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/>
              <a:endParaRPr lang="es-ES" dirty="0">
                <a:latin typeface="Arial" pitchFamily="34" charset="0"/>
                <a:cs typeface="Arial" pitchFamily="34" charset="0"/>
              </a:endParaRPr>
            </a:p>
            <a:p>
              <a:pPr algn="just"/>
              <a:r>
                <a:rPr lang="es-ES" dirty="0" smtClean="0">
                  <a:latin typeface="Arial" pitchFamily="34" charset="0"/>
                  <a:cs typeface="Arial" pitchFamily="34" charset="0"/>
                </a:rPr>
                <a:t>Antigüedad: 7 años</a:t>
              </a:r>
              <a:endParaRPr lang="es-E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5265683" y="3429000"/>
              <a:ext cx="3554569" cy="36933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latin typeface="Arial" pitchFamily="34" charset="0"/>
                  <a:cs typeface="Arial" pitchFamily="34" charset="0"/>
                </a:rPr>
                <a:t>Experiencia Laboral</a:t>
              </a:r>
              <a:endParaRPr lang="es-ES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 descr="D:\Users\Dougla\Downloads\IMG-20231109-WA0093 (1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35"/>
          <a:stretch/>
        </p:blipFill>
        <p:spPr bwMode="auto">
          <a:xfrm>
            <a:off x="704195" y="1941029"/>
            <a:ext cx="3174124" cy="29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119352" y="4922407"/>
            <a:ext cx="2459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Yurianni Arias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349062" y="392448"/>
            <a:ext cx="880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" pitchFamily="34" charset="0"/>
                <a:cs typeface="Arial" pitchFamily="34" charset="0"/>
              </a:rPr>
              <a:t>Reseña Curricular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347250" y="981980"/>
            <a:ext cx="3391434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Artículos Publicados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4454048" y="1397675"/>
            <a:ext cx="66530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es-VE" dirty="0">
                <a:latin typeface="Arial" pitchFamily="34" charset="0"/>
                <a:cs typeface="Arial" pitchFamily="34" charset="0"/>
              </a:rPr>
              <a:t>Arias, Y., Lares, M., Brito, S., González E., Castro J., Velasco M. 2017. </a:t>
            </a:r>
            <a:r>
              <a:rPr lang="en-US" dirty="0">
                <a:latin typeface="Arial" pitchFamily="34" charset="0"/>
                <a:cs typeface="Arial" pitchFamily="34" charset="0"/>
              </a:rPr>
              <a:t>Evaluation of the Utility and Application of the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Tardivo</a:t>
            </a:r>
            <a:r>
              <a:rPr lang="en-US" dirty="0">
                <a:latin typeface="Arial" pitchFamily="34" charset="0"/>
                <a:cs typeface="Arial" pitchFamily="34" charset="0"/>
              </a:rPr>
              <a:t> Algorithm to Predict of Amputation Risk of Diabetic Foot. 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SM J </a:t>
            </a:r>
            <a:r>
              <a:rPr lang="es-ES" i="1" dirty="0" err="1">
                <a:latin typeface="Arial" pitchFamily="34" charset="0"/>
                <a:cs typeface="Arial" pitchFamily="34" charset="0"/>
              </a:rPr>
              <a:t>Clin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 </a:t>
            </a:r>
            <a:r>
              <a:rPr lang="es-ES" i="1" dirty="0" err="1">
                <a:latin typeface="Arial" pitchFamily="34" charset="0"/>
                <a:cs typeface="Arial" pitchFamily="34" charset="0"/>
              </a:rPr>
              <a:t>Med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.</a:t>
            </a:r>
            <a:r>
              <a:rPr lang="es-ES" dirty="0">
                <a:latin typeface="Arial" pitchFamily="34" charset="0"/>
                <a:cs typeface="Arial" pitchFamily="34" charset="0"/>
              </a:rPr>
              <a:t> 3(2):1024.</a:t>
            </a: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pPr lvl="0" algn="just"/>
            <a:r>
              <a:rPr lang="es-ES" dirty="0" smtClean="0">
                <a:latin typeface="Arial" pitchFamily="34" charset="0"/>
                <a:cs typeface="Arial" pitchFamily="34" charset="0"/>
              </a:rPr>
              <a:t>- Hernández</a:t>
            </a:r>
            <a:r>
              <a:rPr lang="es-ES" dirty="0">
                <a:latin typeface="Arial" pitchFamily="34" charset="0"/>
                <a:cs typeface="Arial" pitchFamily="34" charset="0"/>
              </a:rPr>
              <a:t>, R., Navarro, Juan-Carlos., Arias, Y., Ramírez-Iglesias, J., Herrera, L., y Baca, M. Bioseguridad en laboratorios de diagnóstico molecular de SARS-CoV-2 (COVID-19) mediante RT-</a:t>
            </a:r>
            <a:r>
              <a:rPr lang="es-ES" dirty="0" err="1">
                <a:latin typeface="Arial" pitchFamily="34" charset="0"/>
                <a:cs typeface="Arial" pitchFamily="34" charset="0"/>
              </a:rPr>
              <a:t>qPCR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  <a:r>
              <a:rPr lang="es-ES" i="1" dirty="0" err="1">
                <a:latin typeface="Arial" pitchFamily="34" charset="0"/>
                <a:cs typeface="Arial" pitchFamily="34" charset="0"/>
              </a:rPr>
              <a:t>CienciAmérica</a:t>
            </a:r>
            <a:r>
              <a:rPr lang="es-ES" dirty="0">
                <a:latin typeface="Arial" pitchFamily="34" charset="0"/>
                <a:cs typeface="Arial" pitchFamily="34" charset="0"/>
              </a:rPr>
              <a:t> (2020) Vol. 9 (2). </a:t>
            </a:r>
            <a:r>
              <a:rPr lang="es-ES" u="sng" dirty="0">
                <a:latin typeface="Arial" pitchFamily="34" charset="0"/>
                <a:cs typeface="Arial" pitchFamily="34" charset="0"/>
                <a:hlinkClick r:id="rId5"/>
              </a:rPr>
              <a:t>http://dx.doi.org/10.33210/ca.v9i2.311</a:t>
            </a:r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dirty="0">
                <a:latin typeface="Arial" pitchFamily="34" charset="0"/>
                <a:cs typeface="Arial" pitchFamily="34" charset="0"/>
              </a:rPr>
              <a:t> </a:t>
            </a:r>
          </a:p>
          <a:p>
            <a:pPr lvl="0" algn="just"/>
            <a:r>
              <a:rPr lang="es-ES" dirty="0">
                <a:latin typeface="Arial" pitchFamily="34" charset="0"/>
                <a:cs typeface="Arial" pitchFamily="34" charset="0"/>
              </a:rPr>
              <a:t>-  Hernández, R., Arias, Y., Larrea, F., Ramírez-Iglesias, J., y Navarro, Juan-Carlos. Laboratorios de contención: importancia en investigación biomédica, enfermedades emergentes y la gestión en salud pública. Julio – Diciembre 2021. </a:t>
            </a:r>
            <a:r>
              <a:rPr lang="es-ES" i="1" dirty="0" err="1">
                <a:latin typeface="Arial" pitchFamily="34" charset="0"/>
                <a:cs typeface="Arial" pitchFamily="34" charset="0"/>
              </a:rPr>
              <a:t>CienciAmérica</a:t>
            </a:r>
            <a:r>
              <a:rPr lang="es-ES" dirty="0">
                <a:latin typeface="Arial" pitchFamily="34" charset="0"/>
                <a:cs typeface="Arial" pitchFamily="34" charset="0"/>
              </a:rPr>
              <a:t> (2021) Vol. 10 (2). </a:t>
            </a:r>
            <a:r>
              <a:rPr lang="es-ES" u="sng" dirty="0">
                <a:latin typeface="Arial" pitchFamily="34" charset="0"/>
                <a:cs typeface="Arial" pitchFamily="34" charset="0"/>
                <a:hlinkClick r:id="rId6"/>
              </a:rPr>
              <a:t>http://dx.doi.org/10.33210/ca.v10i2.361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.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428818" y="918181"/>
            <a:ext cx="3391434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Premios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454048" y="2152418"/>
            <a:ext cx="70329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Tx/>
              <a:buChar char="-"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Silva</a:t>
            </a:r>
            <a:r>
              <a:rPr lang="es-ES" dirty="0">
                <a:latin typeface="Arial" pitchFamily="34" charset="0"/>
                <a:cs typeface="Arial" pitchFamily="34" charset="0"/>
              </a:rPr>
              <a:t>, D., Arias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Y., </a:t>
            </a:r>
            <a:r>
              <a:rPr lang="es-ES" dirty="0">
                <a:latin typeface="Arial" pitchFamily="34" charset="0"/>
                <a:cs typeface="Arial" pitchFamily="34" charset="0"/>
              </a:rPr>
              <a:t>García, N., </a:t>
            </a:r>
            <a:r>
              <a:rPr lang="es-ES" dirty="0" err="1">
                <a:latin typeface="Arial" pitchFamily="34" charset="0"/>
                <a:cs typeface="Arial" pitchFamily="34" charset="0"/>
              </a:rPr>
              <a:t>Rizzi</a:t>
            </a:r>
            <a:r>
              <a:rPr lang="es-ES" dirty="0">
                <a:latin typeface="Arial" pitchFamily="34" charset="0"/>
                <a:cs typeface="Arial" pitchFamily="34" charset="0"/>
              </a:rPr>
              <a:t> C., Hernández, R., Guerrero, L. Dinámica de la circulación de los serotipos de virus dengue en Venezuela durante el período Enero 2014 – Junio del 2019.  Caracas,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Octubre, </a:t>
            </a:r>
            <a:r>
              <a:rPr lang="es-ES" dirty="0">
                <a:latin typeface="Arial" pitchFamily="34" charset="0"/>
                <a:cs typeface="Arial" pitchFamily="34" charset="0"/>
              </a:rPr>
              <a:t>2019. 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s-ES" b="1" baseline="30000" dirty="0" smtClean="0">
                <a:latin typeface="Arial" pitchFamily="34" charset="0"/>
                <a:cs typeface="Arial" pitchFamily="34" charset="0"/>
              </a:rPr>
              <a:t>do.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 Lugar.</a:t>
            </a:r>
          </a:p>
          <a:p>
            <a:pPr marL="285750" lvl="0" indent="-285750" algn="just">
              <a:buFontTx/>
              <a:buChar char="-"/>
            </a:pPr>
            <a:endParaRPr lang="es-ES" b="1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Arias, Y., García N.,  Monsalve, I.,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D’Angelo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, P., Castillo, M., </a:t>
            </a:r>
            <a:r>
              <a:rPr lang="es-ES" dirty="0" err="1" smtClean="0">
                <a:latin typeface="Arial" pitchFamily="34" charset="0"/>
                <a:cs typeface="Arial" pitchFamily="34" charset="0"/>
              </a:rPr>
              <a:t>Alarcón,V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., Guerrero, L. 2023. Circulación de Virus Respiratorios como parte de las Infecciones  Respiratorias Agudas (IRAS) en el Centro Nacional de Influenza durante el período 2018-2023. Caracas, Noviembre, 2023.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2</a:t>
            </a:r>
            <a:r>
              <a:rPr lang="es-ES" b="1" baseline="30000" dirty="0">
                <a:latin typeface="Arial" pitchFamily="34" charset="0"/>
                <a:cs typeface="Arial" pitchFamily="34" charset="0"/>
              </a:rPr>
              <a:t>do.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 Lugar.</a:t>
            </a:r>
          </a:p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395452" y="5291739"/>
            <a:ext cx="36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pitchFamily="34" charset="0"/>
                <a:cs typeface="Arial" pitchFamily="34" charset="0"/>
              </a:rPr>
              <a:t>yurianniarias@gmail.com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5" grpId="1" animBg="1"/>
      <p:bldP spid="16" grpId="0"/>
      <p:bldP spid="16" grpId="1"/>
      <p:bldP spid="18" grpId="0" animBg="1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681090" y="1127397"/>
            <a:ext cx="541491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Instituto Nacional de Higiene “Rafael Rangel”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18185" y="1534690"/>
            <a:ext cx="5477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</a:rPr>
              <a:t>Es el Centro </a:t>
            </a:r>
            <a:r>
              <a:rPr lang="es-ES" dirty="0">
                <a:latin typeface="Arial" pitchFamily="34" charset="0"/>
                <a:cs typeface="Arial" pitchFamily="34" charset="0"/>
              </a:rPr>
              <a:t>de Referencia Sanitaria para la Prevención, Vigilancia y Control de la Salud de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los </a:t>
            </a:r>
            <a:r>
              <a:rPr lang="es-ES" dirty="0">
                <a:latin typeface="Arial" pitchFamily="34" charset="0"/>
                <a:cs typeface="Arial" pitchFamily="34" charset="0"/>
              </a:rPr>
              <a:t>venezolanos al producir bienes y dar servicios de calidad para satisfacer las demandas nacionales de agentes inmunizantes y de diagnóstico de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enfermedades  </a:t>
            </a:r>
            <a:r>
              <a:rPr lang="es-ES" dirty="0">
                <a:latin typeface="Arial" pitchFamily="34" charset="0"/>
                <a:cs typeface="Arial" pitchFamily="34" charset="0"/>
              </a:rPr>
              <a:t>infecciosas.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762004" y="3429000"/>
            <a:ext cx="330343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Relevancia en Salud Pública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6712782" y="3336707"/>
            <a:ext cx="51516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</a:rPr>
              <a:t>3. Producción </a:t>
            </a:r>
            <a:r>
              <a:rPr lang="es-ES" dirty="0">
                <a:latin typeface="Arial" pitchFamily="34" charset="0"/>
                <a:cs typeface="Arial" pitchFamily="34" charset="0"/>
              </a:rPr>
              <a:t>de Animales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Experimentales.</a:t>
            </a: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</a:rPr>
              <a:t>4. Formación </a:t>
            </a:r>
            <a:r>
              <a:rPr lang="es-ES" dirty="0">
                <a:latin typeface="Arial" pitchFamily="34" charset="0"/>
                <a:cs typeface="Arial" pitchFamily="34" charset="0"/>
              </a:rPr>
              <a:t>del Talento de Humano como insumo para la salud, con procesos y equipos de tecnología avanzada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</a:rPr>
              <a:t>5. Personal </a:t>
            </a:r>
            <a:r>
              <a:rPr lang="es-ES" dirty="0">
                <a:latin typeface="Arial" pitchFamily="34" charset="0"/>
                <a:cs typeface="Arial" pitchFamily="34" charset="0"/>
              </a:rPr>
              <a:t>altamente capacitado, comprometido con ética, vocación de servicio y sentido de pertenencia institucional.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90" y="1072837"/>
            <a:ext cx="1672032" cy="1819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7"/>
          <a:stretch/>
        </p:blipFill>
        <p:spPr bwMode="auto">
          <a:xfrm>
            <a:off x="7132438" y="796321"/>
            <a:ext cx="1492947" cy="178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762004" y="4520485"/>
            <a:ext cx="42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348779" y="3872399"/>
            <a:ext cx="55580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Centro de Referencia Nacional con certificación y acreditación Internacional especializada y autosustentable.</a:t>
            </a:r>
          </a:p>
          <a:p>
            <a:pPr marL="342900" indent="-342900" algn="just">
              <a:buFont typeface="+mj-lt"/>
              <a:buAutoNum type="arabicPeriod"/>
            </a:pPr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s-ES" dirty="0" smtClean="0">
                <a:latin typeface="Arial" pitchFamily="34" charset="0"/>
                <a:cs typeface="Arial" pitchFamily="34" charset="0"/>
              </a:rPr>
              <a:t>Diagnóstico, Desarrollo de Biotecnologías,   Investigación de Enfermedades Endemoepidémicas,</a:t>
            </a:r>
            <a:r>
              <a:rPr lang="es-ES" dirty="0">
                <a:latin typeface="Arial" pitchFamily="34" charset="0"/>
                <a:cs typeface="Arial" pitchFamily="34" charset="0"/>
              </a:rPr>
              <a:t> Vigilancia Sanitaria de Productos de Uso y Consumo Humano.</a:t>
            </a:r>
          </a:p>
          <a:p>
            <a:pPr marL="285750" indent="-285750" algn="just">
              <a:buFontTx/>
              <a:buChar char="-"/>
            </a:pPr>
            <a:endParaRPr lang="es-E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5" grpId="1"/>
      <p:bldP spid="7" grpId="0" animBg="1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51"/>
            <a:ext cx="12191999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554965" y="1331332"/>
            <a:ext cx="534473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Dirección de Diagnóstico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4 Conector recto de flecha"/>
          <p:cNvCxnSpPr/>
          <p:nvPr/>
        </p:nvCxnSpPr>
        <p:spPr>
          <a:xfrm>
            <a:off x="3227333" y="2221933"/>
            <a:ext cx="0" cy="31531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941333" y="2551813"/>
            <a:ext cx="457200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Departamento de Virología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9 Conector recto de flecha"/>
          <p:cNvCxnSpPr/>
          <p:nvPr/>
        </p:nvCxnSpPr>
        <p:spPr>
          <a:xfrm>
            <a:off x="3264777" y="3194141"/>
            <a:ext cx="0" cy="31531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941333" y="3534684"/>
            <a:ext cx="457200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Laboratorio de Aislamiento Viral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849911" y="4216422"/>
            <a:ext cx="46634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</a:rPr>
              <a:t>Aislamiento </a:t>
            </a:r>
            <a:r>
              <a:rPr lang="es-ES" dirty="0">
                <a:latin typeface="Arial" pitchFamily="34" charset="0"/>
                <a:cs typeface="Arial" pitchFamily="34" charset="0"/>
              </a:rPr>
              <a:t>y pruebas de biología molecular para diagnósticos de agentes virales involucrados en infecciones respiratorias, infecciones neurológicas, fiebres hemorrágicas,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infecciones exantemáticas 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5873473" y="2221933"/>
            <a:ext cx="57983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 smtClean="0">
                <a:latin typeface="Arial" pitchFamily="34" charset="0"/>
                <a:cs typeface="Arial" pitchFamily="34" charset="0"/>
              </a:rPr>
              <a:t>Arbovirus: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Dengue, Zika, Fiebre Amarilla, Chikungunya, Mayaro, Oropuche.</a:t>
            </a:r>
          </a:p>
          <a:p>
            <a:pPr marL="285750" indent="-285750" algn="just">
              <a:buFontTx/>
              <a:buChar char="-"/>
            </a:pPr>
            <a:endParaRPr lang="es-ES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 smtClean="0">
                <a:latin typeface="Arial" pitchFamily="34" charset="0"/>
                <a:cs typeface="Arial" pitchFamily="34" charset="0"/>
              </a:rPr>
              <a:t>Encefalitis: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latin typeface="Arial" pitchFamily="34" charset="0"/>
                <a:cs typeface="Arial" pitchFamily="34" charset="0"/>
              </a:rPr>
              <a:t>Equina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Venezolana y Equina del Este.</a:t>
            </a:r>
            <a:r>
              <a:rPr lang="es-ES" dirty="0">
                <a:latin typeface="Arial" pitchFamily="34" charset="0"/>
                <a:cs typeface="Arial" pitchFamily="34" charset="0"/>
              </a:rPr>
              <a:t> </a:t>
            </a:r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 smtClean="0">
                <a:latin typeface="Arial" pitchFamily="34" charset="0"/>
                <a:cs typeface="Arial" pitchFamily="34" charset="0"/>
              </a:rPr>
              <a:t>Fiebre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Hemorrágica 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Venezolana</a:t>
            </a:r>
          </a:p>
          <a:p>
            <a:pPr marL="285750" indent="-285750" algn="just">
              <a:buFontTx/>
              <a:buChar char="-"/>
            </a:pPr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 smtClean="0">
                <a:latin typeface="Arial" pitchFamily="34" charset="0"/>
                <a:cs typeface="Arial" pitchFamily="34" charset="0"/>
              </a:rPr>
              <a:t>Virus Respiratorios:  </a:t>
            </a:r>
            <a:r>
              <a:rPr lang="es-ES" dirty="0" smtClean="0">
                <a:latin typeface="Arial" pitchFamily="34" charset="0"/>
                <a:cs typeface="Arial" pitchFamily="34" charset="0"/>
              </a:rPr>
              <a:t>SARS-CoV2, Influenza A, Influenza B, Virus Respiratorio Sincitial, Adenovirus, Metapneumovirus, Enterovirus Respiratorios.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6072020" y="2463010"/>
            <a:ext cx="575035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>
                <a:latin typeface="Arial" pitchFamily="34" charset="0"/>
                <a:cs typeface="Arial" pitchFamily="34" charset="0"/>
              </a:rPr>
              <a:t>Enterovirus Polio y no polio: </a:t>
            </a:r>
            <a:r>
              <a:rPr lang="es-ES" dirty="0">
                <a:latin typeface="Arial" pitchFamily="34" charset="0"/>
                <a:cs typeface="Arial" pitchFamily="34" charset="0"/>
              </a:rPr>
              <a:t>Cultivo y Diferenciación Intratípica para el Poliovirus.</a:t>
            </a:r>
          </a:p>
          <a:p>
            <a:pPr marL="285750" indent="-285750" algn="just">
              <a:buFontTx/>
              <a:buChar char="-"/>
            </a:pPr>
            <a:endParaRPr lang="es-ES" b="1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>
                <a:latin typeface="Arial" pitchFamily="34" charset="0"/>
                <a:cs typeface="Arial" pitchFamily="34" charset="0"/>
              </a:rPr>
              <a:t>Sarampión y Rubéola</a:t>
            </a:r>
          </a:p>
          <a:p>
            <a:pPr marL="285750" indent="-285750" algn="just">
              <a:buFontTx/>
              <a:buChar char="-"/>
            </a:pPr>
            <a:endParaRPr lang="es-ES" sz="800" b="1" dirty="0">
              <a:latin typeface="Arial" pitchFamily="34" charset="0"/>
              <a:cs typeface="Arial" pitchFamily="34" charset="0"/>
            </a:endParaRPr>
          </a:p>
          <a:p>
            <a:pPr algn="just"/>
            <a:endParaRPr lang="es-ES" sz="600" b="1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>
                <a:latin typeface="Arial" pitchFamily="34" charset="0"/>
                <a:cs typeface="Arial" pitchFamily="34" charset="0"/>
              </a:rPr>
              <a:t>Herpes Simplex</a:t>
            </a:r>
          </a:p>
          <a:p>
            <a:pPr algn="just"/>
            <a:endParaRPr lang="es-ES" sz="800" b="1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 typeface="Courier New" pitchFamily="49" charset="0"/>
              <a:buChar char="o"/>
            </a:pPr>
            <a:r>
              <a:rPr lang="es-ES" b="1" dirty="0">
                <a:latin typeface="Arial" pitchFamily="34" charset="0"/>
                <a:cs typeface="Arial" pitchFamily="34" charset="0"/>
              </a:rPr>
              <a:t>Varicela Zóster y Viruela del mono (Mpox)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641276" y="1608331"/>
            <a:ext cx="426270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latin typeface="Arial" pitchFamily="34" charset="0"/>
                <a:cs typeface="Arial" pitchFamily="34" charset="0"/>
              </a:rPr>
              <a:t>Ensayos realizados en el laboratorio:</a:t>
            </a:r>
          </a:p>
        </p:txBody>
      </p:sp>
    </p:spTree>
    <p:extLst>
      <p:ext uri="{BB962C8B-B14F-4D97-AF65-F5344CB8AC3E}">
        <p14:creationId xmlns:p14="http://schemas.microsoft.com/office/powerpoint/2010/main" val="26823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  <p:bldP spid="13" grpId="0"/>
      <p:bldP spid="14" grpId="0"/>
      <p:bldP spid="14" grpId="1"/>
      <p:bldP spid="15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53254"/>
            <a:ext cx="12191999" cy="68580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935013" y="1343230"/>
            <a:ext cx="6225533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La secuenciación de estos agentes virales:</a:t>
            </a:r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935013" y="2021701"/>
            <a:ext cx="69855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s-VE" dirty="0" smtClean="0">
                <a:latin typeface="Arial" pitchFamily="34" charset="0"/>
                <a:cs typeface="Arial" pitchFamily="34" charset="0"/>
              </a:rPr>
              <a:t>Caracterización de agentes virales circulantes</a:t>
            </a:r>
          </a:p>
          <a:p>
            <a:pPr marL="285750" indent="-285750" algn="just">
              <a:buFontTx/>
              <a:buChar char="-"/>
            </a:pPr>
            <a:endParaRPr lang="es-VE" dirty="0" smtClean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VE" dirty="0" smtClean="0">
                <a:latin typeface="Arial" pitchFamily="34" charset="0"/>
                <a:cs typeface="Arial" pitchFamily="34" charset="0"/>
              </a:rPr>
              <a:t>Detección de nuevas variantes.</a:t>
            </a:r>
          </a:p>
          <a:p>
            <a:pPr marL="285750" indent="-285750" algn="just">
              <a:buFontTx/>
              <a:buChar char="-"/>
            </a:pPr>
            <a:endParaRPr lang="es-VE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VE" dirty="0" smtClean="0">
                <a:latin typeface="Arial" pitchFamily="34" charset="0"/>
                <a:cs typeface="Arial" pitchFamily="34" charset="0"/>
              </a:rPr>
              <a:t>Análisis de secuencias.</a:t>
            </a:r>
          </a:p>
          <a:p>
            <a:pPr marL="285750" indent="-285750" algn="just">
              <a:buFontTx/>
              <a:buChar char="-"/>
            </a:pPr>
            <a:endParaRPr lang="es-VE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s-VE" dirty="0" smtClean="0">
                <a:latin typeface="Arial" pitchFamily="34" charset="0"/>
                <a:cs typeface="Arial" pitchFamily="34" charset="0"/>
              </a:rPr>
              <a:t>Estudios de investigación y epidemiólogos.</a:t>
            </a:r>
            <a:endParaRPr lang="es-E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48" y="2021701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9" name="AutoShape 6" descr="Muchas Gracias&quot; Images – Browse 88 Stock Photos, Vectors, and Video | Adobe  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8" name="Marcador de contenido 9" descr="Un pizarrón negro con letras blancas en un fondo negro&#10;&#10;Descripción generada automáticamente con confianza baja">
            <a:extLst>
              <a:ext uri="{FF2B5EF4-FFF2-40B4-BE49-F238E27FC236}">
                <a16:creationId xmlns:a16="http://schemas.microsoft.com/office/drawing/2014/main" xmlns="" id="{10716F95-D313-4F4E-46DD-3D9B1A9F3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9" y="3851996"/>
            <a:ext cx="5436954" cy="2710113"/>
          </a:xfrm>
        </p:spPr>
      </p:pic>
    </p:spTree>
    <p:extLst>
      <p:ext uri="{BB962C8B-B14F-4D97-AF65-F5344CB8AC3E}">
        <p14:creationId xmlns:p14="http://schemas.microsoft.com/office/powerpoint/2010/main" val="28452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581</Words>
  <Application>Microsoft Office PowerPoint</Application>
  <PresentationFormat>Personalizado</PresentationFormat>
  <Paragraphs>77</Paragraphs>
  <Slides>5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Dougla</cp:lastModifiedBy>
  <cp:revision>59</cp:revision>
  <dcterms:created xsi:type="dcterms:W3CDTF">2023-09-26T13:44:27Z</dcterms:created>
  <dcterms:modified xsi:type="dcterms:W3CDTF">2023-11-13T00:51:33Z</dcterms:modified>
</cp:coreProperties>
</file>